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  <p:sldMasterId id="2147483687" r:id="rId2"/>
    <p:sldMasterId id="2147483689" r:id="rId3"/>
    <p:sldMasterId id="2147483691" r:id="rId4"/>
    <p:sldMasterId id="2147483693" r:id="rId5"/>
  </p:sldMasterIdLst>
  <p:notesMasterIdLst>
    <p:notesMasterId r:id="rId71"/>
  </p:notesMasterIdLst>
  <p:handoutMasterIdLst>
    <p:handoutMasterId r:id="rId72"/>
  </p:handoutMasterIdLst>
  <p:sldIdLst>
    <p:sldId id="299" r:id="rId6"/>
    <p:sldId id="264" r:id="rId7"/>
    <p:sldId id="274" r:id="rId8"/>
    <p:sldId id="396" r:id="rId9"/>
    <p:sldId id="397" r:id="rId10"/>
    <p:sldId id="412" r:id="rId11"/>
    <p:sldId id="391" r:id="rId12"/>
    <p:sldId id="394" r:id="rId13"/>
    <p:sldId id="395" r:id="rId14"/>
    <p:sldId id="393" r:id="rId15"/>
    <p:sldId id="413" r:id="rId16"/>
    <p:sldId id="414" r:id="rId17"/>
    <p:sldId id="415" r:id="rId18"/>
    <p:sldId id="416" r:id="rId19"/>
    <p:sldId id="418" r:id="rId20"/>
    <p:sldId id="419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434" r:id="rId36"/>
    <p:sldId id="435" r:id="rId37"/>
    <p:sldId id="436" r:id="rId38"/>
    <p:sldId id="437" r:id="rId39"/>
    <p:sldId id="438" r:id="rId40"/>
    <p:sldId id="439" r:id="rId41"/>
    <p:sldId id="440" r:id="rId42"/>
    <p:sldId id="441" r:id="rId43"/>
    <p:sldId id="442" r:id="rId44"/>
    <p:sldId id="443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65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59" r:id="rId62"/>
    <p:sldId id="460" r:id="rId63"/>
    <p:sldId id="461" r:id="rId64"/>
    <p:sldId id="462" r:id="rId65"/>
    <p:sldId id="463" r:id="rId66"/>
    <p:sldId id="464" r:id="rId67"/>
    <p:sldId id="289" r:id="rId68"/>
    <p:sldId id="466" r:id="rId69"/>
    <p:sldId id="286" r:id="rId70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Gotham HTF" pitchFamily="50" charset="0"/>
      <p:bold r:id="rId82"/>
      <p:boldItalic r:id="rId83"/>
    </p:embeddedFont>
    <p:embeddedFont>
      <p:font typeface="Gotham HTF Book" pitchFamily="50" charset="0"/>
      <p:regular r:id="rId84"/>
      <p:italic r:id="rId85"/>
    </p:embeddedFont>
    <p:embeddedFont>
      <p:font typeface="Gotham HTF Light" pitchFamily="50" charset="0"/>
      <p:regular r:id="rId86"/>
      <p:italic r:id="rId87"/>
    </p:embeddedFont>
    <p:embeddedFont>
      <p:font typeface="Gotham HTF Medium" pitchFamily="50" charset="0"/>
      <p:regular r:id="rId88"/>
    </p:embeddedFont>
    <p:embeddedFont>
      <p:font typeface="Roboto" pitchFamily="2" charset="0"/>
      <p:regular r:id="rId89"/>
      <p:bold r:id="rId90"/>
      <p:italic r:id="rId91"/>
      <p:boldItalic r:id="rId92"/>
    </p:embeddedFont>
    <p:embeddedFont>
      <p:font typeface="Roboto Light" panose="02000000000000000000" pitchFamily="2" charset="0"/>
      <p:regular r:id="rId93"/>
      <p:italic r:id="rId94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60" userDrawn="1">
          <p15:clr>
            <a:srgbClr val="A4A3A4"/>
          </p15:clr>
        </p15:guide>
        <p15:guide id="3" orient="horz" pos="1053" userDrawn="1">
          <p15:clr>
            <a:srgbClr val="A4A3A4"/>
          </p15:clr>
        </p15:guide>
        <p15:guide id="4" orient="horz" pos="2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Pellegrini Barbalho" initials="RPB" lastIdx="1" clrIdx="0">
    <p:extLst>
      <p:ext uri="{19B8F6BF-5375-455C-9EA6-DF929625EA0E}">
        <p15:presenceInfo xmlns:p15="http://schemas.microsoft.com/office/powerpoint/2012/main" userId="S::E108579@tokiomarine.com.br::096ce94b-ae57-4cb5-a52a-e08553da15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50566"/>
    <a:srgbClr val="ED145B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78" y="1068"/>
      </p:cViewPr>
      <p:guideLst>
        <p:guide pos="1360"/>
        <p:guide orient="horz" pos="1053"/>
        <p:guide orient="horz" pos="28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8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4.fntdata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92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5.fntdata"/><Relationship Id="rId61" Type="http://schemas.openxmlformats.org/officeDocument/2006/relationships/slide" Target="slides/slide56.xml"/><Relationship Id="rId82" Type="http://schemas.openxmlformats.org/officeDocument/2006/relationships/font" Target="fonts/font10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93" Type="http://schemas.openxmlformats.org/officeDocument/2006/relationships/font" Target="fonts/font21.fntdata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82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3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53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19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36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84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864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71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4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2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78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8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9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8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427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88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50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8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4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84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825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373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81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26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72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79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20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1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imagens deverão ser alteradas de acordo com o conteúdo de cada apresentação.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832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8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84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imagens deverão ser alteradas de acordo com o conteúdo de cada apresentação.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3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8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1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5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4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CED4877-BD91-45BD-BE49-5C6F2E6A12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3916CC-1C5B-4290-809D-02C95F988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960968" y="1331667"/>
            <a:ext cx="7222064" cy="248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 verdadeiro poder do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reside em podermos navegar entre as diferentes versões no nosso repositório.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Cada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é identificado por um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hash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 a navegação entre eles é feita pelo comando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checkout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28065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920025" y="1331667"/>
            <a:ext cx="7303951" cy="248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log --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graph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--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all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–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oneline</a:t>
            </a: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Esse comando exibirá o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log resumido (--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oneline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) com todos os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commits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do repositório (--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all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) e em modo gráfico, para que vejamos as ramificações (--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graph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)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16785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153175" y="1569841"/>
            <a:ext cx="6837651" cy="200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checkout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identificador</a:t>
            </a: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Esse comando restaura o projeto a um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específico. O identificador em questão é o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hash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daquele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176576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926849" y="966754"/>
            <a:ext cx="7290302" cy="3755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reset --hard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HEAD~numero_do_commit</a:t>
            </a:r>
            <a:endParaRPr lang="pt-BR" sz="1802" dirty="0">
              <a:solidFill>
                <a:srgbClr val="F50566"/>
              </a:solidFill>
              <a:latin typeface="Gotham HTF Light" pitchFamily="50" charset="0"/>
              <a:cs typeface="Gotham HTF Book"/>
            </a:endParaRP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Esse comando vai realizar um hard reset no nosso projeto, fazendo com que ele volte para um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específico e que a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se encerre nele.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É um comando poderoso, portanto deve ser usado com cuidado.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 número refere-se à posição do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dentro do log, sendo que o mais recente tem número 0.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5300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39549" y="1230774"/>
            <a:ext cx="6664903" cy="268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Toda vez que identificarmos dentro do nosso programa uma situação onde há a 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repetição de diversas instruções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, podemos utilizar um loop para nos ajudar.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 loop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While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é um loop baseado em condição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, ou seja, ele continua executando enquanto uma determinada condição é verdadeira.</a:t>
            </a:r>
          </a:p>
        </p:txBody>
      </p:sp>
    </p:spTree>
    <p:extLst>
      <p:ext uri="{BB962C8B-B14F-4D97-AF65-F5344CB8AC3E}">
        <p14:creationId xmlns:p14="http://schemas.microsoft.com/office/powerpoint/2010/main" val="42844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2094697"/>
            <a:ext cx="733614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(condição) 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//instruções que serão repetidas enquanto a condição for verdadeira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810193" y="3919906"/>
            <a:ext cx="7523615" cy="578598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sintaxe do loop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While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permite que indiquemos uma condição e um conjunto de instruções que devem ser repetidas enquanto a condição é verdadeira.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3684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200" dirty="0">
                <a:solidFill>
                  <a:srgbClr val="91A3AD"/>
                </a:solidFill>
                <a:latin typeface="Gotham HTF Light"/>
                <a:cs typeface="Gotham HTF Light"/>
              </a:rPr>
              <a:t>FAZENDO USO DE</a:t>
            </a:r>
          </a:p>
          <a:p>
            <a:pPr>
              <a:lnSpc>
                <a:spcPct val="90000"/>
              </a:lnSpc>
            </a:pPr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RAMIFICAÇÕES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3238387" cy="702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2" b="1" dirty="0">
                <a:solidFill>
                  <a:srgbClr val="91A3AD"/>
                </a:solidFill>
                <a:latin typeface="Gotham HTF Light"/>
                <a:cs typeface="Gotham HTF Light"/>
              </a:rPr>
              <a:t>CRIANDO E UTILIZANDO</a:t>
            </a:r>
          </a:p>
          <a:p>
            <a:pPr>
              <a:lnSpc>
                <a:spcPct val="110000"/>
              </a:lnSpc>
            </a:pPr>
            <a:r>
              <a:rPr lang="en-US" sz="1802" b="1" dirty="0">
                <a:solidFill>
                  <a:srgbClr val="ED145B"/>
                </a:solidFill>
                <a:latin typeface="Gotham HTF Light"/>
                <a:cs typeface="Gotham HTF Light"/>
              </a:rPr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2240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72A07DB-1687-4C84-A04F-83BE85728ADC}"/>
              </a:ext>
            </a:extLst>
          </p:cNvPr>
          <p:cNvGrpSpPr/>
          <p:nvPr/>
        </p:nvGrpSpPr>
        <p:grpSpPr>
          <a:xfrm>
            <a:off x="919477" y="415487"/>
            <a:ext cx="7305047" cy="4312527"/>
            <a:chOff x="661317" y="563508"/>
            <a:chExt cx="7305047" cy="4312527"/>
          </a:xfrm>
        </p:grpSpPr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5DC73C2-B893-43A8-B584-FBE6E4C4C304}"/>
                </a:ext>
              </a:extLst>
            </p:cNvPr>
            <p:cNvSpPr txBox="1"/>
            <p:nvPr/>
          </p:nvSpPr>
          <p:spPr>
            <a:xfrm>
              <a:off x="661317" y="563508"/>
              <a:ext cx="7305047" cy="4312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Desde a primeira aula do nosso curso estamos </a:t>
              </a:r>
              <a:r>
                <a:rPr lang="pt-BR" sz="15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versionando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nossos projetos com o </a:t>
              </a:r>
              <a:r>
                <a:rPr lang="pt-BR" sz="15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e hospedando no GitHub.</a:t>
              </a:r>
            </a:p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Hoje vamos entender melhor como podemos trabalhar com as </a:t>
              </a:r>
              <a:r>
                <a:rPr lang="pt-BR" sz="15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branches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dentro de um </a:t>
              </a:r>
              <a:r>
                <a:rPr lang="pt-BR" sz="15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respositório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.</a:t>
              </a:r>
            </a:p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Para fazer isso, 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crie um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fork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do projeto 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(https://github.com/andrefdavid/Aula05), depois 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realize um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clone 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do projeto que está no seu usuário do GitHub para dentro da pasta do seu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workspace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do Eclipse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.</a:t>
              </a:r>
            </a:p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Certifique-se de que você baixou o projeto correto executando um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remote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–v</a:t>
              </a:r>
              <a:r>
                <a:rPr lang="pt-BR" sz="15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. Depois, abra o projeto baixado através da opção 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File        Open Project </a:t>
              </a:r>
              <a:r>
                <a:rPr lang="pt-BR" sz="1500" dirty="0" err="1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from</a:t>
              </a:r>
              <a:r>
                <a:rPr lang="pt-BR" sz="1500" dirty="0">
                  <a:solidFill>
                    <a:srgbClr val="F50566"/>
                  </a:solidFill>
                  <a:latin typeface="Gotham HTF Light" pitchFamily="50" charset="0"/>
                  <a:cs typeface="Gotham HTF Book"/>
                </a:rPr>
                <a:t> file system</a:t>
              </a:r>
            </a:p>
          </p:txBody>
        </p:sp>
        <p:cxnSp>
          <p:nvCxnSpPr>
            <p:cNvPr id="3" name="Conector de Seta Reta 2"/>
            <p:cNvCxnSpPr/>
            <p:nvPr/>
          </p:nvCxnSpPr>
          <p:spPr>
            <a:xfrm>
              <a:off x="6879712" y="4331303"/>
              <a:ext cx="286603" cy="0"/>
            </a:xfrm>
            <a:prstGeom prst="straightConnector1">
              <a:avLst/>
            </a:prstGeom>
            <a:ln w="9525" cap="flat" cmpd="sng" algn="ctr">
              <a:solidFill>
                <a:srgbClr val="F5056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46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ALGUMAS COISAS LEGAIS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205D636-256A-4ED6-843D-C97179A9C79C}"/>
              </a:ext>
            </a:extLst>
          </p:cNvPr>
          <p:cNvSpPr txBox="1"/>
          <p:nvPr/>
        </p:nvSpPr>
        <p:spPr>
          <a:xfrm>
            <a:off x="4691319" y="1381433"/>
            <a:ext cx="4070544" cy="3309730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Esse projeto foi criado pensando em ser um toolkit para auxiliar professores.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Ele contém funcionalidades para calcular o salário de um professor, calcular a média aritmética das notas de uma turma e exibir frases motivacionais.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Para cumprir essas tarefas, foram usados os recursos que estudamos nas últimas aulas e alguns 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Roboto Light"/>
              </a:rPr>
              <a:t>recursos novos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86CDB9-55DA-446F-9B55-D079236CC1DA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0CEBF1F3-F3EA-415F-A98F-90D44B408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2" y="1306349"/>
            <a:ext cx="3749645" cy="33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789331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public static final double </a:t>
            </a:r>
            <a:r>
              <a:rPr lang="en-US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horaAula</a:t>
            </a:r>
            <a:r>
              <a:rPr lang="en-US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=17.50;</a:t>
            </a:r>
            <a:endParaRPr lang="pt-BR" sz="1802" dirty="0">
              <a:solidFill>
                <a:srgbClr val="91A3AD"/>
              </a:solidFill>
              <a:latin typeface="Gotham HTF Light" pitchFamily="50" charset="0"/>
              <a:cs typeface="Gotham HTF Book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511564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Logo no início do código há uma linha que cria uma constante.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Uma constante é um identificador correspondente a um valor que pode ser usado ao longo do programa e NÃO PODE SER ALTERADO durante a execução.</a:t>
            </a:r>
          </a:p>
        </p:txBody>
      </p:sp>
    </p:spTree>
    <p:extLst>
      <p:ext uri="{BB962C8B-B14F-4D97-AF65-F5344CB8AC3E}">
        <p14:creationId xmlns:p14="http://schemas.microsoft.com/office/powerpoint/2010/main" val="426815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AEF71B-0C31-4466-A2E2-583D6EC0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748382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Random gerador = new Random();</a:t>
            </a:r>
            <a:b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</a:br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.</a:t>
            </a:r>
            <a:b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</a:br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.</a:t>
            </a:r>
            <a:b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</a:br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.</a:t>
            </a:r>
            <a:b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</a:br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gerador.nextInt(7)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511564"/>
            <a:ext cx="7479054" cy="107835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Junto à criação das variáveis é criado um objeto chamado gerador que é do tipo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Random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objeto pode ser usado para gerar números pseudoaleatórios. A linha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gerador.nextInt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(7)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indica que o gerador deve gerar números aleatórios entre 0 e 6.</a:t>
            </a:r>
          </a:p>
        </p:txBody>
      </p:sp>
    </p:spTree>
    <p:extLst>
      <p:ext uri="{BB962C8B-B14F-4D97-AF65-F5344CB8AC3E}">
        <p14:creationId xmlns:p14="http://schemas.microsoft.com/office/powerpoint/2010/main" val="26377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ulher sentada com cachorro no colo&#10;&#10;Descrição gerada automaticamente">
            <a:extLst>
              <a:ext uri="{FF2B5EF4-FFF2-40B4-BE49-F238E27FC236}">
                <a16:creationId xmlns:a16="http://schemas.microsoft.com/office/drawing/2014/main" id="{69E573CA-EEDA-4AFB-9DE0-EB926535A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52" r="25173"/>
          <a:stretch/>
        </p:blipFill>
        <p:spPr>
          <a:xfrm>
            <a:off x="721699" y="1124670"/>
            <a:ext cx="3528248" cy="336602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COISAS NÃO TÃO LEGAIS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205D636-256A-4ED6-843D-C97179A9C79C}"/>
              </a:ext>
            </a:extLst>
          </p:cNvPr>
          <p:cNvSpPr txBox="1"/>
          <p:nvPr/>
        </p:nvSpPr>
        <p:spPr>
          <a:xfrm>
            <a:off x="4691318" y="916885"/>
            <a:ext cx="4207021" cy="3632895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Supondo que esse projeto tenha sido colocado em produção, temos alguns problemas sérios para tratar.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Cada uma das três funcionalidades que implementamos contém bugs para corrigir ou melhorias que poderiam ser feitas.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Poderíamos simplesmente </a:t>
            </a:r>
            <a:r>
              <a:rPr lang="pt-BR" sz="1400" i="1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commitar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 as nossas mudanças, mas vamos aproveitar essa oportunidade para aprender a trabalhar com </a:t>
            </a:r>
            <a:r>
              <a:rPr lang="pt-BR" sz="1400" i="1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branches</a:t>
            </a:r>
            <a:r>
              <a:rPr lang="pt-BR" sz="1400" i="1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86CDB9-55DA-446F-9B55-D079236CC1DA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BA38A9D3-B250-47CF-8071-390E78129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0" y="1096815"/>
            <a:ext cx="3759686" cy="339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828606" y="1187108"/>
            <a:ext cx="7486788" cy="2769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Podemos considerar uma </a:t>
            </a:r>
            <a:r>
              <a:rPr lang="pt-BR" sz="1400" i="1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como uma ramificação de um repositório.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 </a:t>
            </a:r>
            <a:r>
              <a:rPr lang="pt-BR" sz="1400" i="1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chamada </a:t>
            </a:r>
            <a:r>
              <a:rPr lang="pt-BR" sz="1400" i="1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master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corresponde ao “tronco” principal do nosso repositório.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Quando queremos criar atualizações em um projeto, seja para correção de erros, seja para a implementação de novas funcionalidades, é comum 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criarmos uma </a:t>
            </a:r>
            <a:r>
              <a:rPr lang="pt-BR" sz="1400" i="1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onde possamos fazer essas mudanças, deixando a </a:t>
            </a:r>
            <a:r>
              <a:rPr lang="pt-BR" sz="1400" i="1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4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principal intacta.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 grande vantagem é que nossas mudanças </a:t>
            </a:r>
            <a:r>
              <a:rPr lang="pt-BR" sz="1400" i="1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commitadas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não impactarão nosso projeto principal até que estejamos prontos para isso.</a:t>
            </a:r>
          </a:p>
        </p:txBody>
      </p:sp>
    </p:spTree>
    <p:extLst>
      <p:ext uri="{BB962C8B-B14F-4D97-AF65-F5344CB8AC3E}">
        <p14:creationId xmlns:p14="http://schemas.microsoft.com/office/powerpoint/2010/main" val="353926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736719"/>
            <a:ext cx="73361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1: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 seu salário base precisamos saber quantas aulas semanais o professor tem na instituição");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4.5 *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horaAula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0.05;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/ 6;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salario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salário do professor está composto da seguinte forma:");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base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("Hora-atividade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("DSR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total R$" + salario);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810193" y="4079817"/>
            <a:ext cx="7523615" cy="93991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primeira mudança que vamos implementar é no uso da constante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horaAula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Apesar de ter sido uma excelente ideia utilizar uma constante, como cada escola adota um valor diferente seria mais interessante pedirmos para o usuário informar o valor praticado na sua instituição.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728957" y="1647747"/>
            <a:ext cx="7686087" cy="184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Para criarmos a nossa melhoria no código, vamos utilizar uma nova </a:t>
            </a:r>
            <a:r>
              <a:rPr lang="pt-BR" sz="18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Abra o terminal dentro da pasta do seu projeto</a:t>
            </a: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para podermos utilizar os comandos do </a:t>
            </a:r>
            <a:r>
              <a:rPr lang="pt-BR" sz="18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na criação de uma nova </a:t>
            </a:r>
            <a:r>
              <a:rPr lang="pt-BR" sz="18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68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830266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 branch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334140"/>
            <a:ext cx="7479054" cy="1192099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é capaz de mostrar todas as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branches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existentes em um repositório.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 nosso projeto, apenas a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deve ser mostrada.</a:t>
            </a:r>
          </a:p>
        </p:txBody>
      </p:sp>
    </p:spTree>
    <p:extLst>
      <p:ext uri="{BB962C8B-B14F-4D97-AF65-F5344CB8AC3E}">
        <p14:creationId xmlns:p14="http://schemas.microsoft.com/office/powerpoint/2010/main" val="11411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489071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 branch identificador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1067419" y="3061185"/>
            <a:ext cx="7009163" cy="150923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é capaz de criar uma nova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dentro do nosso repositório. O Identificador é o nome que daremos à nova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utilizar o comando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13500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866403"/>
            <a:ext cx="7479054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executarmos novamente um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após a criação da nossa nova ramificação, vamos observar que existem 2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branches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no novo repositório. Vamos entender o que isso significa?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9774FF-98FC-4773-8EFF-05265667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1944448"/>
            <a:ext cx="4819650" cy="79057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162175" y="2183642"/>
            <a:ext cx="4484285" cy="551381"/>
          </a:xfrm>
          <a:prstGeom prst="rect">
            <a:avLst/>
          </a:prstGeom>
          <a:noFill/>
          <a:ln w="28575"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59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866403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Criar uma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é criar uma ramificação do nosso projeto. No exemplo acima, 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MASTER está destacada.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Qualquer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que for feito no projeto, ocorrerá nessa “linha do tempo”.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5053392-CA3F-442B-8B48-B89A2DBCE643}"/>
              </a:ext>
            </a:extLst>
          </p:cNvPr>
          <p:cNvSpPr/>
          <p:nvPr/>
        </p:nvSpPr>
        <p:spPr>
          <a:xfrm>
            <a:off x="2002631" y="1153220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ab83fa4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27FBA5-FC2B-466E-838A-1C50833B9609}"/>
              </a:ext>
            </a:extLst>
          </p:cNvPr>
          <p:cNvSpPr/>
          <p:nvPr/>
        </p:nvSpPr>
        <p:spPr>
          <a:xfrm>
            <a:off x="3300412" y="1153220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fcf3ff6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45A7AB2-4801-40F4-8A24-0395BAB840A5}"/>
              </a:ext>
            </a:extLst>
          </p:cNvPr>
          <p:cNvSpPr/>
          <p:nvPr/>
        </p:nvSpPr>
        <p:spPr>
          <a:xfrm>
            <a:off x="5922167" y="1153220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15a8260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9AEFD0E-A56D-436F-89ED-94CC3C6D4EBD}"/>
              </a:ext>
            </a:extLst>
          </p:cNvPr>
          <p:cNvSpPr/>
          <p:nvPr/>
        </p:nvSpPr>
        <p:spPr>
          <a:xfrm>
            <a:off x="4598193" y="1153220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a17e461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7DB0925-04FE-44A5-BE1B-C0DD1A286151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850356" y="1577083"/>
            <a:ext cx="45005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F3CB868-75A9-422C-976D-67F871A2194C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>
            <a:off x="4148137" y="1577083"/>
            <a:ext cx="45005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6258513-40C7-4062-AB85-F85F5578014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5445918" y="1577083"/>
            <a:ext cx="476249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05BC0DC7-3359-4ED8-9C04-B9103182B364}"/>
              </a:ext>
            </a:extLst>
          </p:cNvPr>
          <p:cNvSpPr/>
          <p:nvPr/>
        </p:nvSpPr>
        <p:spPr>
          <a:xfrm>
            <a:off x="5922167" y="2300910"/>
            <a:ext cx="847725" cy="847726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15a8260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97A32D3-47A1-429B-961D-DA87E300D571}"/>
              </a:ext>
            </a:extLst>
          </p:cNvPr>
          <p:cNvSpPr/>
          <p:nvPr/>
        </p:nvSpPr>
        <p:spPr>
          <a:xfrm>
            <a:off x="4598193" y="2310435"/>
            <a:ext cx="847725" cy="847726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a17e461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932E2E77-9AE5-4599-B64C-7ABE20EBCB15}"/>
              </a:ext>
            </a:extLst>
          </p:cNvPr>
          <p:cNvCxnSpPr>
            <a:cxnSpLocks/>
            <a:stCxn id="9" idx="4"/>
            <a:endCxn id="16" idx="2"/>
          </p:cNvCxnSpPr>
          <p:nvPr/>
        </p:nvCxnSpPr>
        <p:spPr>
          <a:xfrm>
            <a:off x="3724275" y="2000945"/>
            <a:ext cx="873918" cy="733353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F2E31922-4119-43FA-9636-46333110143E}"/>
              </a:ext>
            </a:extLst>
          </p:cNvPr>
          <p:cNvCxnSpPr>
            <a:cxnSpLocks/>
            <a:stCxn id="16" idx="6"/>
            <a:endCxn id="15" idx="2"/>
          </p:cNvCxnSpPr>
          <p:nvPr/>
        </p:nvCxnSpPr>
        <p:spPr>
          <a:xfrm flipV="1">
            <a:off x="5445918" y="2724773"/>
            <a:ext cx="476249" cy="9525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BA5BF81-66C3-448A-B993-D9614B1E0417}"/>
              </a:ext>
            </a:extLst>
          </p:cNvPr>
          <p:cNvSpPr/>
          <p:nvPr/>
        </p:nvSpPr>
        <p:spPr>
          <a:xfrm>
            <a:off x="1801091" y="917155"/>
            <a:ext cx="5172364" cy="1190047"/>
          </a:xfrm>
          <a:prstGeom prst="rect">
            <a:avLst/>
          </a:prstGeom>
          <a:noFill/>
          <a:ln>
            <a:solidFill>
              <a:srgbClr val="ED145B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951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866403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quisermos realizar os nossos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em outra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não basta termos criado essa ramificação.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É preciso utilizarmos um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mudarmos de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5053392-CA3F-442B-8B48-B89A2DBCE643}"/>
              </a:ext>
            </a:extLst>
          </p:cNvPr>
          <p:cNvSpPr/>
          <p:nvPr/>
        </p:nvSpPr>
        <p:spPr>
          <a:xfrm>
            <a:off x="2002631" y="1155083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ab83fa4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D527FBA5-FC2B-466E-838A-1C50833B9609}"/>
              </a:ext>
            </a:extLst>
          </p:cNvPr>
          <p:cNvSpPr/>
          <p:nvPr/>
        </p:nvSpPr>
        <p:spPr>
          <a:xfrm>
            <a:off x="3300412" y="1155083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fcf3ff6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45A7AB2-4801-40F4-8A24-0395BAB840A5}"/>
              </a:ext>
            </a:extLst>
          </p:cNvPr>
          <p:cNvSpPr/>
          <p:nvPr/>
        </p:nvSpPr>
        <p:spPr>
          <a:xfrm>
            <a:off x="5922167" y="1155083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15a8260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A9AEFD0E-A56D-436F-89ED-94CC3C6D4EBD}"/>
              </a:ext>
            </a:extLst>
          </p:cNvPr>
          <p:cNvSpPr/>
          <p:nvPr/>
        </p:nvSpPr>
        <p:spPr>
          <a:xfrm>
            <a:off x="4598193" y="1155083"/>
            <a:ext cx="847725" cy="847725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a17e461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A7DB0925-04FE-44A5-BE1B-C0DD1A286151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2850356" y="1578946"/>
            <a:ext cx="45005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F3CB868-75A9-422C-976D-67F871A2194C}"/>
              </a:ext>
            </a:extLst>
          </p:cNvPr>
          <p:cNvCxnSpPr>
            <a:cxnSpLocks/>
            <a:stCxn id="21" idx="6"/>
            <a:endCxn id="23" idx="2"/>
          </p:cNvCxnSpPr>
          <p:nvPr/>
        </p:nvCxnSpPr>
        <p:spPr>
          <a:xfrm>
            <a:off x="4148137" y="1578946"/>
            <a:ext cx="450056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16258513-40C7-4062-AB85-F85F55780140}"/>
              </a:ext>
            </a:extLst>
          </p:cNvPr>
          <p:cNvCxnSpPr>
            <a:cxnSpLocks/>
            <a:stCxn id="23" idx="6"/>
            <a:endCxn id="22" idx="2"/>
          </p:cNvCxnSpPr>
          <p:nvPr/>
        </p:nvCxnSpPr>
        <p:spPr>
          <a:xfrm>
            <a:off x="5445918" y="1578946"/>
            <a:ext cx="476249" cy="0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>
            <a:extLst>
              <a:ext uri="{FF2B5EF4-FFF2-40B4-BE49-F238E27FC236}">
                <a16:creationId xmlns:a16="http://schemas.microsoft.com/office/drawing/2014/main" id="{05BC0DC7-3359-4ED8-9C04-B9103182B364}"/>
              </a:ext>
            </a:extLst>
          </p:cNvPr>
          <p:cNvSpPr/>
          <p:nvPr/>
        </p:nvSpPr>
        <p:spPr>
          <a:xfrm>
            <a:off x="5922167" y="2302773"/>
            <a:ext cx="847725" cy="847726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15a8260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97A32D3-47A1-429B-961D-DA87E300D571}"/>
              </a:ext>
            </a:extLst>
          </p:cNvPr>
          <p:cNvSpPr/>
          <p:nvPr/>
        </p:nvSpPr>
        <p:spPr>
          <a:xfrm>
            <a:off x="4598193" y="2312298"/>
            <a:ext cx="847725" cy="847726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Gotham HTF Light" pitchFamily="50" charset="0"/>
              </a:rPr>
              <a:t>a17e461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932E2E77-9AE5-4599-B64C-7ABE20EBCB15}"/>
              </a:ext>
            </a:extLst>
          </p:cNvPr>
          <p:cNvCxnSpPr>
            <a:cxnSpLocks/>
            <a:stCxn id="21" idx="4"/>
            <a:endCxn id="28" idx="2"/>
          </p:cNvCxnSpPr>
          <p:nvPr/>
        </p:nvCxnSpPr>
        <p:spPr>
          <a:xfrm>
            <a:off x="3724275" y="2002808"/>
            <a:ext cx="873918" cy="733353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F2E31922-4119-43FA-9636-46333110143E}"/>
              </a:ext>
            </a:extLst>
          </p:cNvPr>
          <p:cNvCxnSpPr>
            <a:cxnSpLocks/>
            <a:stCxn id="28" idx="6"/>
            <a:endCxn id="27" idx="2"/>
          </p:cNvCxnSpPr>
          <p:nvPr/>
        </p:nvCxnSpPr>
        <p:spPr>
          <a:xfrm flipV="1">
            <a:off x="5445918" y="2726636"/>
            <a:ext cx="476249" cy="9525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tângulo 30">
            <a:extLst>
              <a:ext uri="{FF2B5EF4-FFF2-40B4-BE49-F238E27FC236}">
                <a16:creationId xmlns:a16="http://schemas.microsoft.com/office/drawing/2014/main" id="{2BA5BF81-66C3-448A-B993-D9614B1E0417}"/>
              </a:ext>
            </a:extLst>
          </p:cNvPr>
          <p:cNvSpPr/>
          <p:nvPr/>
        </p:nvSpPr>
        <p:spPr>
          <a:xfrm>
            <a:off x="3300411" y="2170039"/>
            <a:ext cx="3658935" cy="1190047"/>
          </a:xfrm>
          <a:prstGeom prst="rect">
            <a:avLst/>
          </a:prstGeom>
          <a:noFill/>
          <a:ln>
            <a:solidFill>
              <a:srgbClr val="ED145B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11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1986975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JAVA: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LÓGICA DE PROGRAMAÇÃO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3598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570959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 checkout identificador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061185"/>
            <a:ext cx="7479054" cy="150923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Você já tinha aprendido a navegar entre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utilizando 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 Usaremos o mesmo comando para navegar entre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branches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utilizar o comando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bugs</a:t>
            </a:r>
          </a:p>
        </p:txBody>
      </p:sp>
    </p:spTree>
    <p:extLst>
      <p:ext uri="{BB962C8B-B14F-4D97-AF65-F5344CB8AC3E}">
        <p14:creationId xmlns:p14="http://schemas.microsoft.com/office/powerpoint/2010/main" val="394375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866403"/>
            <a:ext cx="7479054" cy="88432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executarmos novamente um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após 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a nova ramificação, vamos observar que o asterisco está agora na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bugs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 Isso quer dizer que nossos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acontecerão dentro dessa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70EE6A8-9949-4F46-86A9-1DC070EEED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"/>
          <a:stretch/>
        </p:blipFill>
        <p:spPr>
          <a:xfrm>
            <a:off x="1942418" y="1579656"/>
            <a:ext cx="5259164" cy="102884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933207" y="2066782"/>
            <a:ext cx="4713253" cy="514422"/>
          </a:xfrm>
          <a:prstGeom prst="rect">
            <a:avLst/>
          </a:prstGeom>
          <a:noFill/>
          <a:ln w="28575"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9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497569"/>
            <a:ext cx="73361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1: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 seu salário base precisamos saber quantas aulas semanais o professor tem na instituição");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4.5 *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horaAula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0.05;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/ 6;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salario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salário do professor está composto da seguinte forma:");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base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("Hora-atividade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("DSR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total R$" + salario);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3724660"/>
            <a:ext cx="8529851" cy="137150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Voltando à mudança que desejávamos realizar no nosso código: vamos eliminar a linha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public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static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double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1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horaAula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=17.50; do nosso código.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essa exclusão, vamos precisar criar </a:t>
            </a:r>
            <a:r>
              <a:rPr lang="pt-BR" sz="1051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horaAula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como sendo uma variável do tipo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double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 dentro do case 1 vamos precisar solicitar que o usuário informe o valor dessa variável.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500544"/>
            <a:ext cx="7336141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1: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 seu salário base precisamos saber quantas aulas semanais o professor tem na instituição");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("É preciso informar, também, o valor da hora-aula praticado na instituição");</a:t>
            </a:r>
          </a:p>
          <a:p>
            <a:pPr indent="540385"/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horaAula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numeroAulas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4.5 *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horaAula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* 0.05;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/ 6;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salario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salário do professor está composto da seguinte forma:");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base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salarioBase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("Hora-atividade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horaAtividade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("DSR R$"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descansoSemanalRemunerado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("Salário total R$" + salario);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4302308"/>
            <a:ext cx="8529851" cy="54346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código alterado, agora a nova </a:t>
            </a:r>
            <a:r>
              <a:rPr lang="pt-BR" sz="1051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feature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do nosso programa permite que os usuários possam informar o valor da hora-aula praticada na instituição e realizar o cálculo de maneira dinâmica.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2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721084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add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*</a:t>
            </a:r>
          </a:p>
          <a:p>
            <a:pPr algn="ctr"/>
            <a:endParaRPr lang="pt-BR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pt-BR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-m "new </a:t>
            </a:r>
            <a:r>
              <a:rPr lang="pt-BR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feature</a:t>
            </a: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: o usuário pode digitar o valor da hora-aula"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497916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CADA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Quando realizamos um novo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ele ocorrerá na nova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que criamos anteriormente.</a:t>
            </a:r>
          </a:p>
        </p:txBody>
      </p:sp>
    </p:spTree>
    <p:extLst>
      <p:ext uri="{BB962C8B-B14F-4D97-AF65-F5344CB8AC3E}">
        <p14:creationId xmlns:p14="http://schemas.microsoft.com/office/powerpoint/2010/main" val="159171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652849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checkout master</a:t>
            </a: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checkout bugs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774281"/>
            <a:ext cx="7479054" cy="76121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Podemos navegar entre as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branches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com 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7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2212407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Vamos corrigir mais alguns bugs antes de tentarmos colocar nosso programa em produção?</a:t>
            </a:r>
          </a:p>
        </p:txBody>
      </p:sp>
    </p:spTree>
    <p:extLst>
      <p:ext uri="{BB962C8B-B14F-4D97-AF65-F5344CB8AC3E}">
        <p14:creationId xmlns:p14="http://schemas.microsoft.com/office/powerpoint/2010/main" val="17295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594696"/>
            <a:ext cx="733614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2: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calcularmos a média das notas dos alunos é preciso saber, primeiramente, quantos alunos estão na turma:");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i = 0;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(i&lt;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nota do " + (i+1) + "º aluno:");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média de notas dos alunos dessa turma é 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3935153"/>
            <a:ext cx="8529851" cy="109380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loop do case 2 está rodando infinitamente.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Isso acontece porque o programador responsável esqueceu de colocar algum tipo de incremento para a variável </a:t>
            </a:r>
            <a:r>
              <a:rPr lang="pt-BR" sz="1051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1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corrigir isso adicionando um incremento ao final do loop.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903930" y="597594"/>
            <a:ext cx="7336141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2: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calcularmos a média das notas dos alunos é preciso saber, primeiramente, quantos alunos estão na turma:");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i = 0;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(i&lt;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nota do " + (i+1) + "º aluno:");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i++;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média de notas dos alunos dessa turma é "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pPr indent="540385"/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3648550"/>
            <a:ext cx="8529851" cy="137150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linha </a:t>
            </a:r>
            <a:r>
              <a:rPr lang="pt-BR" sz="1051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i++; 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que acrescentamos ao final do loop fará o papel de incrementar a variável i em uma unidade a cada volta.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Isso quer dizer que em algum momento a condição i</a:t>
            </a:r>
            <a:r>
              <a:rPr lang="pt-BR" sz="1051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&lt;</a:t>
            </a:r>
            <a:r>
              <a:rPr lang="pt-BR" sz="1051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qtdeAlunos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será satisfeita e o loop se encerrará conforme planejado.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 podemos </a:t>
            </a:r>
            <a:r>
              <a:rPr lang="pt-BR" sz="1051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commitar</a:t>
            </a: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essas mudanças!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639201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checkout bugs</a:t>
            </a: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add *</a:t>
            </a: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commit -m “bug do loop </a:t>
            </a:r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infinito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corrigido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"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487677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CADA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Antes de realizarmos 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a adição dos arquivos ao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stage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vamos nos certificar de que estamos na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correta.</a:t>
            </a:r>
          </a:p>
        </p:txBody>
      </p:sp>
    </p:spTree>
    <p:extLst>
      <p:ext uri="{BB962C8B-B14F-4D97-AF65-F5344CB8AC3E}">
        <p14:creationId xmlns:p14="http://schemas.microsoft.com/office/powerpoint/2010/main" val="3874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Agrupar 59">
            <a:extLst>
              <a:ext uri="{FF2B5EF4-FFF2-40B4-BE49-F238E27FC236}">
                <a16:creationId xmlns:a16="http://schemas.microsoft.com/office/drawing/2014/main" id="{70459E56-9410-44D5-A4AC-EB29EF0CE4D8}"/>
              </a:ext>
            </a:extLst>
          </p:cNvPr>
          <p:cNvGrpSpPr/>
          <p:nvPr/>
        </p:nvGrpSpPr>
        <p:grpSpPr>
          <a:xfrm>
            <a:off x="1539680" y="4517071"/>
            <a:ext cx="1843600" cy="230832"/>
            <a:chOff x="1958896" y="6022761"/>
            <a:chExt cx="2736807" cy="307776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F11DA51-C95E-4AC4-B909-BECB74F1B409}"/>
                </a:ext>
              </a:extLst>
            </p:cNvPr>
            <p:cNvSpPr txBox="1"/>
            <p:nvPr/>
          </p:nvSpPr>
          <p:spPr>
            <a:xfrm>
              <a:off x="2121569" y="6022761"/>
              <a:ext cx="257413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342900">
                <a:defRPr/>
              </a:pPr>
              <a:r>
                <a:rPr lang="en-US" sz="900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Gotham HTF Light" pitchFamily="50" charset="0"/>
                </a:rPr>
                <a:t>andre.david@fiap.com.br</a:t>
              </a:r>
            </a:p>
          </p:txBody>
        </p:sp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45DC0F2-CF13-486B-9675-085444F4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BAFCD8E0-A2EE-40CF-807A-C6E5BFB9D59B}"/>
              </a:ext>
            </a:extLst>
          </p:cNvPr>
          <p:cNvGrpSpPr/>
          <p:nvPr/>
        </p:nvGrpSpPr>
        <p:grpSpPr>
          <a:xfrm>
            <a:off x="803913" y="940180"/>
            <a:ext cx="3117888" cy="3117888"/>
            <a:chOff x="1071884" y="1253573"/>
            <a:chExt cx="4157183" cy="4157184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35C6826D-BE87-45B3-9194-AF777A492A5B}"/>
                </a:ext>
              </a:extLst>
            </p:cNvPr>
            <p:cNvGrpSpPr/>
            <p:nvPr/>
          </p:nvGrpSpPr>
          <p:grpSpPr>
            <a:xfrm>
              <a:off x="1071884" y="1253573"/>
              <a:ext cx="4157183" cy="4157184"/>
              <a:chOff x="1052834" y="1482173"/>
              <a:chExt cx="4157183" cy="415718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BE70B74B-9809-47AB-8F7D-D5E278757624}"/>
                  </a:ext>
                </a:extLst>
              </p:cNvPr>
              <p:cNvSpPr/>
              <p:nvPr/>
            </p:nvSpPr>
            <p:spPr>
              <a:xfrm>
                <a:off x="1060175" y="1486925"/>
                <a:ext cx="4136450" cy="4135892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rgbClr val="893ACE"/>
                    </a:gs>
                    <a:gs pos="78000">
                      <a:srgbClr val="F50566">
                        <a:lumMod val="10000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01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Semicírculo 52">
                <a:extLst>
                  <a:ext uri="{FF2B5EF4-FFF2-40B4-BE49-F238E27FC236}">
                    <a16:creationId xmlns:a16="http://schemas.microsoft.com/office/drawing/2014/main" id="{94EC6F8C-7861-47B3-BD3A-9649C4191DA5}"/>
                  </a:ext>
                </a:extLst>
              </p:cNvPr>
              <p:cNvSpPr/>
              <p:nvPr/>
            </p:nvSpPr>
            <p:spPr>
              <a:xfrm rot="10488132">
                <a:off x="1052834" y="1482173"/>
                <a:ext cx="4157183" cy="4157184"/>
              </a:xfrm>
              <a:prstGeom prst="blockArc">
                <a:avLst/>
              </a:prstGeom>
              <a:solidFill>
                <a:srgbClr val="E6E6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B1FB7D53-6EFD-4952-A1BB-D9CBB1A5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0" y="1385115"/>
              <a:ext cx="3899140" cy="3899140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8BF595-6E36-4D78-A069-5CE6921E8647}"/>
              </a:ext>
            </a:extLst>
          </p:cNvPr>
          <p:cNvGrpSpPr/>
          <p:nvPr/>
        </p:nvGrpSpPr>
        <p:grpSpPr>
          <a:xfrm>
            <a:off x="4582773" y="784668"/>
            <a:ext cx="3942249" cy="3528447"/>
            <a:chOff x="4582773" y="483640"/>
            <a:chExt cx="3942249" cy="3528447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7D806FC-27B7-4B97-9D2F-54F29588CE67}"/>
                </a:ext>
              </a:extLst>
            </p:cNvPr>
            <p:cNvSpPr txBox="1"/>
            <p:nvPr/>
          </p:nvSpPr>
          <p:spPr>
            <a:xfrm>
              <a:off x="4757367" y="483640"/>
              <a:ext cx="3207140" cy="709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685800">
                <a:defRPr/>
              </a:pPr>
              <a:r>
                <a:rPr lang="pt-BR" sz="1800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Gotham HTF" pitchFamily="50" charset="0"/>
                </a:rPr>
                <a:t>ANDRÉ DAVID</a:t>
              </a:r>
            </a:p>
            <a:p>
              <a:pPr lvl="0" defTabSz="685800">
                <a:defRPr/>
              </a:pPr>
              <a:r>
                <a:rPr lang="pt-BR" sz="1200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Gotham HTF Light" pitchFamily="50" charset="0"/>
                </a:rPr>
                <a:t>Coordenador Acadêmico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A8C56CE-17B6-4AE0-9508-68DC96E6CB33}"/>
                </a:ext>
              </a:extLst>
            </p:cNvPr>
            <p:cNvSpPr txBox="1"/>
            <p:nvPr/>
          </p:nvSpPr>
          <p:spPr>
            <a:xfrm>
              <a:off x="4582773" y="1229707"/>
              <a:ext cx="3942249" cy="2782380"/>
            </a:xfrm>
            <a:prstGeom prst="rect">
              <a:avLst/>
            </a:prstGeom>
            <a:noFill/>
          </p:spPr>
          <p:txBody>
            <a:bodyPr wrap="square" tIns="35131" rtlCol="0">
              <a:spAutoFit/>
            </a:bodyPr>
            <a:lstStyle>
              <a:defPPr>
                <a:defRPr lang="en-US"/>
              </a:defPPr>
              <a:lvl1pPr marL="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789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577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366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154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3943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731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52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308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lvl="0" indent="-171450">
                <a:lnSpc>
                  <a:spcPct val="150000"/>
                </a:lnSpc>
                <a:spcBef>
                  <a:spcPct val="0"/>
                </a:spcBef>
                <a:buClr>
                  <a:srgbClr val="4472C4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pt-BR" altLang="pt-BR" sz="1300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Gotham HTF Light" pitchFamily="50" charset="0"/>
                  <a:cs typeface="Calibri" panose="020F0502020204030204" pitchFamily="34" charset="0"/>
                </a:rPr>
                <a:t>André é desenvolvedor há 14 anos e desde os 17 ensina conceitos ligados à computação.</a:t>
              </a:r>
            </a:p>
            <a:p>
              <a:pPr marL="171450" lvl="0" indent="-171450">
                <a:lnSpc>
                  <a:spcPct val="150000"/>
                </a:lnSpc>
                <a:spcBef>
                  <a:spcPct val="0"/>
                </a:spcBef>
                <a:buClr>
                  <a:srgbClr val="4472C4">
                    <a:lumMod val="20000"/>
                    <a:lumOff val="80000"/>
                  </a:srgbClr>
                </a:buClr>
                <a:buFont typeface="Arial" panose="020B0604020202020204" pitchFamily="34" charset="0"/>
                <a:buChar char="•"/>
                <a:defRPr/>
              </a:pPr>
              <a:r>
                <a:rPr lang="pt-BR" altLang="pt-BR" sz="1300" dirty="0">
                  <a:solidFill>
                    <a:srgbClr val="4472C4">
                      <a:lumMod val="20000"/>
                      <a:lumOff val="80000"/>
                    </a:srgbClr>
                  </a:solidFill>
                  <a:latin typeface="Gotham HTF Light" pitchFamily="50" charset="0"/>
                  <a:cs typeface="Calibri" panose="020F0502020204030204" pitchFamily="34" charset="0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AE94888-9319-4A26-91D0-703F1A5E4564}"/>
                </a:ext>
              </a:extLst>
            </p:cNvPr>
            <p:cNvCxnSpPr>
              <a:cxnSpLocks/>
            </p:cNvCxnSpPr>
            <p:nvPr/>
          </p:nvCxnSpPr>
          <p:spPr>
            <a:xfrm>
              <a:off x="4826481" y="1093398"/>
              <a:ext cx="25296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74FAE28-4659-43C4-82A2-C3041B53BA6D}"/>
              </a:ext>
            </a:extLst>
          </p:cNvPr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8CF6695B-4974-4A88-BD9B-F8AB8D3C1D5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7505"/>
              <a:ext cx="0" cy="450298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8D89AE49-50F4-4C97-AEB3-D20C77168C43}"/>
                </a:ext>
              </a:extLst>
            </p:cNvPr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F4166263-6FAD-4405-BDB0-11CD25537105}"/>
                </a:ext>
              </a:extLst>
            </p:cNvPr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8" name="Imagem 17" descr="Pessoa posando para foto em local com neve&#10;&#10;Descrição gerada automaticamente">
            <a:extLst>
              <a:ext uri="{FF2B5EF4-FFF2-40B4-BE49-F238E27FC236}">
                <a16:creationId xmlns:a16="http://schemas.microsoft.com/office/drawing/2014/main" id="{7629EE91-1F08-4042-BDAB-CA2E0BA043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490" t="1832" r="27711" b="66968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2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336261"/>
            <a:ext cx="78306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3: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switch(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gerador.nextInt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(7))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1: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é um professor incrível!");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2: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 o seu dia seja produtivo!");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3: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 os seus alunos notem a paixão com que você ensina!");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4: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("Seu trabalho ajuda a fazer do mundo um lugar melhor!");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5: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("Quem ensina com o coração cria um tesouro para a vida toda!");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6: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("Obrigado por se colocar à disposição do saber!");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				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4148057"/>
            <a:ext cx="8529851" cy="93991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 case 3 temos um bug que só se manifestará esporadicamente: como a </a:t>
            </a:r>
            <a:r>
              <a:rPr lang="pt-BR" sz="10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linha </a:t>
            </a:r>
            <a:r>
              <a:rPr lang="pt-BR" sz="10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gerador.nextInt</a:t>
            </a:r>
            <a:r>
              <a:rPr lang="pt-BR" sz="10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(7)</a:t>
            </a:r>
            <a:r>
              <a:rPr lang="pt-BR" sz="10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vai gerar um número aleatório entre 0 e 6 e não temos case </a:t>
            </a:r>
            <a:r>
              <a:rPr lang="pt-BR" sz="10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0</a:t>
            </a:r>
            <a:r>
              <a:rPr lang="pt-BR" sz="10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em alguns momentos o usuário vai ficar sem ver nenhuma mensagem na tela.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corrigir isso criando um case 0. 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9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336261"/>
            <a:ext cx="783063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3: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switch(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gerador.nextInt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(7))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0:</a:t>
            </a:r>
          </a:p>
          <a:p>
            <a:pPr indent="540385"/>
            <a:r>
              <a:rPr lang="pt-BR" sz="10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("Não há bug que você não possa superar!");</a:t>
            </a:r>
          </a:p>
          <a:p>
            <a:pPr indent="540385"/>
            <a:r>
              <a:rPr lang="pt-BR" sz="10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1: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é um professor incrível!");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2: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 o seu dia seja produtivo!");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3: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 os seus alunos notem a paixão com que você ensina!");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4: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("Seu trabalho ajuda a fazer do mundo um lugar melhor!");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5: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("Quem ensina com o coração cria um tesouro para a vida toda!");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case 6: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("Obrigado por se colocar à disposição do saber!");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break;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break;				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307075" y="4624522"/>
            <a:ext cx="8529851" cy="33032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a adição do case 0, o bug não deve mais ocorrer!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2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625552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checkout bugs</a:t>
            </a: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add *</a:t>
            </a:r>
          </a:p>
          <a:p>
            <a:pPr algn="ctr"/>
            <a:endParaRPr lang="en-US" sz="1802" dirty="0">
              <a:solidFill>
                <a:srgbClr val="DAE3F3"/>
              </a:solidFill>
              <a:latin typeface="Gotham HTF Light" pitchFamily="50" charset="0"/>
              <a:cs typeface="Gotham HTF Book"/>
            </a:endParaRPr>
          </a:p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commit -m “bug da </a:t>
            </a:r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mensagem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motivacional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corrigido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"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487677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CADA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Antes de realizarmos 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a adição dos arquivos ao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stage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vamos nos certificar de que estamos na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correta.</a:t>
            </a:r>
          </a:p>
        </p:txBody>
      </p:sp>
    </p:spTree>
    <p:extLst>
      <p:ext uri="{BB962C8B-B14F-4D97-AF65-F5344CB8AC3E}">
        <p14:creationId xmlns:p14="http://schemas.microsoft.com/office/powerpoint/2010/main" val="28554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2212407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 log --graph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782413"/>
            <a:ext cx="7479054" cy="76121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usar o já conhecido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log para verificarmos como está nosso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183888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4219145"/>
            <a:ext cx="7479054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Perceba que 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MASTER ainda está parada no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com o comentário “Funcionalidades básicas criadas” enquanto 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BUGS já teve diversos outros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412D860-5BA9-485A-8D57-CE03F1A683F9}"/>
              </a:ext>
            </a:extLst>
          </p:cNvPr>
          <p:cNvSpPr/>
          <p:nvPr/>
        </p:nvSpPr>
        <p:spPr>
          <a:xfrm>
            <a:off x="5830358" y="754280"/>
            <a:ext cx="829335" cy="1982070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ED145B"/>
                </a:gs>
                <a:gs pos="14000">
                  <a:srgbClr val="ED145B">
                    <a:alpha val="0"/>
                  </a:srgbClr>
                </a:gs>
                <a:gs pos="85000">
                  <a:srgbClr val="ED145B">
                    <a:alpha val="0"/>
                  </a:srgbClr>
                </a:gs>
                <a:gs pos="99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/>
            <a:endParaRPr lang="pt-BR" sz="1001" cap="all" dirty="0">
              <a:solidFill>
                <a:srgbClr val="A2B6C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D9258D3-D337-43EC-9AC7-C4CE55F4CFF8}"/>
              </a:ext>
            </a:extLst>
          </p:cNvPr>
          <p:cNvSpPr/>
          <p:nvPr/>
        </p:nvSpPr>
        <p:spPr>
          <a:xfrm>
            <a:off x="2154011" y="2736350"/>
            <a:ext cx="829335" cy="1132032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ED145B"/>
                </a:gs>
                <a:gs pos="14000">
                  <a:srgbClr val="ED145B">
                    <a:alpha val="0"/>
                  </a:srgbClr>
                </a:gs>
                <a:gs pos="85000">
                  <a:srgbClr val="ED145B">
                    <a:alpha val="0"/>
                  </a:srgbClr>
                </a:gs>
                <a:gs pos="99000">
                  <a:srgbClr val="ED145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6417"/>
            <a:endParaRPr lang="pt-BR" sz="1001" cap="all" dirty="0">
              <a:solidFill>
                <a:srgbClr val="A2B6C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03D187-FA8B-4904-8F95-32D9F8A5D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873" y="754280"/>
            <a:ext cx="3865822" cy="3134622"/>
          </a:xfrm>
          <a:prstGeom prst="rect">
            <a:avLst/>
          </a:prstGeom>
        </p:spPr>
      </p:pic>
      <p:sp>
        <p:nvSpPr>
          <p:cNvPr id="8" name="TextBox 13">
            <a:extLst>
              <a:ext uri="{FF2B5EF4-FFF2-40B4-BE49-F238E27FC236}">
                <a16:creationId xmlns:a16="http://schemas.microsoft.com/office/drawing/2014/main" id="{26C14FA0-7D04-4509-BBAE-79FB94E0A02E}"/>
              </a:ext>
            </a:extLst>
          </p:cNvPr>
          <p:cNvSpPr txBox="1"/>
          <p:nvPr/>
        </p:nvSpPr>
        <p:spPr>
          <a:xfrm rot="16200000">
            <a:off x="1540552" y="3104202"/>
            <a:ext cx="724795" cy="31102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490DAB42-3362-4067-B55D-6D9E4D306651}"/>
              </a:ext>
            </a:extLst>
          </p:cNvPr>
          <p:cNvSpPr txBox="1"/>
          <p:nvPr/>
        </p:nvSpPr>
        <p:spPr>
          <a:xfrm rot="5400000">
            <a:off x="6294624" y="1531558"/>
            <a:ext cx="1269040" cy="31102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1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11996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2212407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Para fundirmos nossas duas </a:t>
            </a:r>
            <a:r>
              <a:rPr lang="pt-BR" sz="1802" i="1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branches</a:t>
            </a:r>
            <a:r>
              <a:rPr lang="pt-BR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 na </a:t>
            </a:r>
            <a:r>
              <a:rPr lang="pt-BR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master</a:t>
            </a:r>
            <a:r>
              <a:rPr lang="pt-BR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, quando já estivermos prontos para colocar nossas melhorias em produção, devemos realizar um 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merge</a:t>
            </a:r>
            <a:r>
              <a:rPr lang="pt-BR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48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2212407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 checkout master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782413"/>
            <a:ext cx="7479054" cy="76121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irá fazer com que voltemos para 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55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2212407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 merge </a:t>
            </a:r>
            <a:r>
              <a:rPr lang="en-US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identificador</a:t>
            </a:r>
            <a:endParaRPr lang="en-US" sz="1802" dirty="0">
              <a:solidFill>
                <a:srgbClr val="91A3AD"/>
              </a:solidFill>
              <a:latin typeface="Gotham HTF Light" pitchFamily="50" charset="0"/>
              <a:cs typeface="Gotham HTF Book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632287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irá mesclar à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a outra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com o identificador apontado.</a:t>
            </a:r>
            <a:b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utilizarmos 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merge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bugs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nossa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bugs será mesclada à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74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1501234" y="4132658"/>
            <a:ext cx="6141533" cy="57821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executarmos um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log --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graph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após o merge podemos identificar que tanto a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quanto a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bugs estão no mesmo ponto.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AB8440-9A9A-4AA9-B1FD-D6690FD1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834" y="219857"/>
            <a:ext cx="4847504" cy="3468789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9F4ACCF-5740-4D66-8101-7C5915FD95C0}"/>
              </a:ext>
            </a:extLst>
          </p:cNvPr>
          <p:cNvSpPr/>
          <p:nvPr/>
        </p:nvSpPr>
        <p:spPr>
          <a:xfrm>
            <a:off x="2147834" y="219857"/>
            <a:ext cx="4654747" cy="718685"/>
          </a:xfrm>
          <a:prstGeom prst="rect">
            <a:avLst/>
          </a:prstGeom>
          <a:noFill/>
          <a:ln w="28575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1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1288474" y="3855288"/>
            <a:ext cx="6123708" cy="118171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Verificamos também que no nosso repositório remoto, chamado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origin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o último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feito ainda é o que está em destaque. 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Vamos realizar um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05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push</a:t>
            </a:r>
            <a:r>
              <a:rPr lang="pt-BR" sz="105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atualizar nosso repositório remoto e darmos sequência nos nossos estudos!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9AB8440-9A9A-4AA9-B1FD-D6690FD13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48" y="227755"/>
            <a:ext cx="4847504" cy="346878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9F4ACCF-5740-4D66-8101-7C5915FD95C0}"/>
              </a:ext>
            </a:extLst>
          </p:cNvPr>
          <p:cNvSpPr/>
          <p:nvPr/>
        </p:nvSpPr>
        <p:spPr>
          <a:xfrm>
            <a:off x="2148248" y="2254665"/>
            <a:ext cx="4413067" cy="718685"/>
          </a:xfrm>
          <a:prstGeom prst="rect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60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12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38429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686417">
              <a:lnSpc>
                <a:spcPct val="150000"/>
              </a:lnSpc>
              <a:spcBef>
                <a:spcPts val="751"/>
              </a:spcBef>
              <a:buNone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IDE, linguagem e 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260006"/>
            <a:ext cx="5176822" cy="6917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Desvios condicionais: simples, composto e encadeado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3070349"/>
            <a:ext cx="5198457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Operadores lógicos e switch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836253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Loop </a:t>
            </a:r>
            <a:r>
              <a:rPr lang="pt-BR" sz="1400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while</a:t>
            </a:r>
            <a:endParaRPr lang="pt-BR" sz="1400" dirty="0">
              <a:solidFill>
                <a:srgbClr val="4472C4">
                  <a:lumMod val="20000"/>
                  <a:lumOff val="80000"/>
                </a:srgbClr>
              </a:solidFill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23828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3049991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80677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4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23828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2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3034945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3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793439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4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/>
          <p:cNvSpPr/>
          <p:nvPr/>
        </p:nvSpPr>
        <p:spPr>
          <a:xfrm>
            <a:off x="1302364" y="1953099"/>
            <a:ext cx="6539272" cy="71868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2" dirty="0" err="1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en-US" sz="1802" dirty="0">
                <a:solidFill>
                  <a:srgbClr val="91A3AD"/>
                </a:solidFill>
                <a:latin typeface="Gotham HTF Light" pitchFamily="50" charset="0"/>
                <a:cs typeface="Gotham HTF Book"/>
              </a:rPr>
              <a:t> push -f origin master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42CFC28-51B5-4089-8A83-A333D8C8696D}"/>
              </a:ext>
            </a:extLst>
          </p:cNvPr>
          <p:cNvSpPr txBox="1"/>
          <p:nvPr/>
        </p:nvSpPr>
        <p:spPr>
          <a:xfrm>
            <a:off x="832473" y="3511564"/>
            <a:ext cx="7479054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O COMANDO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irá enviar nossa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já devidamente mesclada, para nosso repositório remoto.</a:t>
            </a:r>
          </a:p>
        </p:txBody>
      </p:sp>
    </p:spTree>
    <p:extLst>
      <p:ext uri="{BB962C8B-B14F-4D97-AF65-F5344CB8AC3E}">
        <p14:creationId xmlns:p14="http://schemas.microsoft.com/office/powerpoint/2010/main" val="1144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627763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3200" dirty="0">
                <a:solidFill>
                  <a:srgbClr val="91A3AD"/>
                </a:solidFill>
                <a:latin typeface="Gotham HTF Light"/>
                <a:cs typeface="Gotham HTF Light"/>
              </a:rPr>
              <a:t>PROGRAMANDO EM</a:t>
            </a:r>
          </a:p>
          <a:p>
            <a:pPr>
              <a:lnSpc>
                <a:spcPct val="90000"/>
              </a:lnSpc>
            </a:pPr>
            <a:r>
              <a:rPr lang="pt-BR" sz="3200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888769" cy="702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2" b="1" dirty="0">
                <a:solidFill>
                  <a:srgbClr val="91A3AD"/>
                </a:solidFill>
                <a:latin typeface="Gotham HTF Light"/>
                <a:cs typeface="Gotham HTF Light"/>
              </a:rPr>
              <a:t>LOOP</a:t>
            </a:r>
          </a:p>
          <a:p>
            <a:pPr>
              <a:lnSpc>
                <a:spcPct val="110000"/>
              </a:lnSpc>
            </a:pPr>
            <a:r>
              <a:rPr lang="en-US" sz="1802" b="1" dirty="0">
                <a:solidFill>
                  <a:srgbClr val="ED145B"/>
                </a:solidFill>
                <a:latin typeface="Gotham HTF Light"/>
                <a:cs typeface="Gotham HTF Light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92866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705672" y="915656"/>
            <a:ext cx="7732656" cy="331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Já sabemos o que são Loops: estruturas de programação capazes de repetir a execução de um determinado trecho do código.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Enquanto um loop </a:t>
            </a:r>
            <a:r>
              <a:rPr lang="pt-BR" sz="1802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While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é baseado em uma condição 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 é executado enquanto a condição é satisfeita, temos diferentes tipos de loops para diferentes cenários (alguns que só exploraremos no curso de Orientação a Objetos, por exemplo).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Hoje conheceremos o </a:t>
            </a:r>
            <a:r>
              <a:rPr lang="pt-BR" sz="1802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loop For, que é baseado em um contador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30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400603" y="683374"/>
            <a:ext cx="8342794" cy="4451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Imagine o cenário onde precisamos calcular a média aritmética das notas de uma turma, como fizemos a pouco.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Se nós soubermos de antemão quantos alunos aquela turma possui, sabemos também quantas voltas precisamos que o loop dê, certo?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É aí que o loop For simplifica tudo: como ele é baseado em contador, a sua sintaxe já contém a criação do contador, a condição de valor final dele e até mesmo o incremento. 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Vamos ver!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7036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2248585"/>
            <a:ext cx="7830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 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variavel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contadora; condição de parada; incremento){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repetidas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754039" y="3740295"/>
            <a:ext cx="7635923" cy="92446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Essa é a sintaxe do loop For. Com ele o programador não precisa se preocupar em criar antecipadamente a variável contadora e nem corre o risco de esquecer o incremento e acabar criando um loop infinito.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1667869"/>
            <a:ext cx="7830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 (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variavel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contadora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condição de parada; incremento){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repetidas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754039" y="2728747"/>
            <a:ext cx="7635923" cy="206323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 primeiro parâmetro desse loop devemos indicar qual é a variável contadora e qual é seu valor inicial.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indicarmos algo como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i=0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a variável i será nossa contadora e iniciará valendo zero, porém terá que ser criada anteriormente pelo programador.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indicarmos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int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i=0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a variável i será criada automaticamente no início do loop e destruída após ele, economizando espaço em memória.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1675945"/>
            <a:ext cx="7830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 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variavel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contadora; 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condição de parada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incremento){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repetidas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754039" y="3788563"/>
            <a:ext cx="7635923" cy="76121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condição é similar à que escreveríamos em um loop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while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lógica é: enquanto a condição for verdadeira, o loop continua sendo executado.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1671638"/>
            <a:ext cx="7830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 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variavel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contadora; condição de parada; 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incremento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repetidas</a:t>
            </a:r>
          </a:p>
          <a:p>
            <a:pPr indent="540385"/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754039" y="2750010"/>
            <a:ext cx="7635923" cy="2023096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incremento, por sua vez, deve apresentar quanto será somado ou subtraído da variável contadora a cada volta do loop.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escrevermos i++, i=i+1, i=i+2 ou qualquer outra adição, a variável será incrementada a cada volta do loop.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Se escrevermos i--, i=i-1, i=i-2, por outro lado, a variável será decrementada a cada volta do loop.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400603" y="1076886"/>
            <a:ext cx="8342794" cy="2989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Crie, no mesmo projeto da aula 05, uma nova classe chamada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LoopFor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Dentro dela vamos escrever exatamente o programa que calcula a média aritmética dos alunos de uma turma, com o professor fornecendo a quantidade de alunos e as notas.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Porém, vamos fazer isso com o loop for.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0331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559324" y="417011"/>
            <a:ext cx="783063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LoopFor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Scanner(System.in);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calcularmos a média das notas dos alunos é preciso saber, primeiramente, quantos alunos estão na turma:");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for(</a:t>
            </a:r>
            <a:r>
              <a:rPr lang="pt-BR" sz="11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i=0;i&lt;</a:t>
            </a:r>
            <a:r>
              <a:rPr lang="pt-BR" sz="11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qtdeAlunos;i</a:t>
            </a:r>
            <a:r>
              <a:rPr lang="pt-BR" sz="11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nota do " + (i+1) + "º aluno:");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média de notas dos alunos dessa turma é " +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2752FD4B-38F2-4B1B-A73B-60D725596205}"/>
              </a:ext>
            </a:extLst>
          </p:cNvPr>
          <p:cNvSpPr txBox="1"/>
          <p:nvPr/>
        </p:nvSpPr>
        <p:spPr>
          <a:xfrm>
            <a:off x="754039" y="4009806"/>
            <a:ext cx="7635923" cy="88432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Criamos um loop for capaz de rodar por um número limitado de vezes, baseando-se no valor da variável i que valerá entre 0 e o valor digitado pelo usuário para a quantidade de alunos, aumentando de 1 em 1.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125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5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38429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686417">
              <a:lnSpc>
                <a:spcPct val="150000"/>
              </a:lnSpc>
              <a:spcBef>
                <a:spcPts val="751"/>
              </a:spcBef>
              <a:buNone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Loop for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253140"/>
            <a:ext cx="5176822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Vetores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50" y="3010417"/>
            <a:ext cx="5806869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Métodos e funções com e sem argumentos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836253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CONTEÚDO – Métodos e funções com e sem </a:t>
            </a:r>
            <a:r>
              <a:rPr lang="pt-BR" sz="1400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return</a:t>
            </a:r>
            <a:endParaRPr lang="pt-BR" sz="1400" dirty="0">
              <a:solidFill>
                <a:srgbClr val="4472C4">
                  <a:lumMod val="20000"/>
                  <a:lumOff val="80000"/>
                </a:srgbClr>
              </a:solidFill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5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23828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6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3049991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80677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b="1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8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51604" y="223828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3034945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7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793439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8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7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400603" y="2062797"/>
            <a:ext cx="8342794" cy="101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Não se esqueça de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commitar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as mudanças feitas no seu projeto!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Você pode fazer isso em uma nova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ou na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master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22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400603" y="1931735"/>
            <a:ext cx="8342794" cy="12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Tente implementar uma pequena mudança no seu programa: faça-o calcular separadamente as médias aritméticas dos alunos pares da turma e dos alunos </a:t>
            </a:r>
            <a:r>
              <a:rPr lang="pt-BR" sz="1802" i="1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ímpares</a:t>
            </a: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21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82CA3FA-7BA7-4446-91CD-6F5CED99419C}"/>
              </a:ext>
            </a:extLst>
          </p:cNvPr>
          <p:cNvSpPr txBox="1"/>
          <p:nvPr/>
        </p:nvSpPr>
        <p:spPr>
          <a:xfrm>
            <a:off x="656681" y="63371"/>
            <a:ext cx="783063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540385"/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endParaRPr lang="pt-BR" sz="10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LoopFor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endParaRPr lang="pt-BR" sz="10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=0,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=0,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Scanner(System.in);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("Para calcularmos a média das notas dos alunos é preciso saber, primeiramente, quantos alunos estão na turma:");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i=0;i&lt;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qtdeAlunos;i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nota do " + (i+1) + "º aluno:");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((i+1) % 2 == 0)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notaAluno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	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/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qtdePares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média de notas dos alunos pares dessa turma é " +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média de notas dos alunos pares dessa turma é " + 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mediaAlunosImpares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0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pPr indent="540385"/>
            <a:endParaRPr lang="pt-BR" sz="10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indent="540385"/>
            <a:r>
              <a:rPr lang="pt-BR" sz="10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pic>
        <p:nvPicPr>
          <p:cNvPr id="7" name="Gráfico 4" descr="Web design">
            <a:extLst>
              <a:ext uri="{FF2B5EF4-FFF2-40B4-BE49-F238E27FC236}">
                <a16:creationId xmlns:a16="http://schemas.microsoft.com/office/drawing/2014/main" id="{1AAABC04-5BEC-460B-B148-70EC0D84F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BIBLIOGRAFIA BÁSICA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A8C56CE-17B6-4AE0-9508-68DC96E6CB33}"/>
              </a:ext>
            </a:extLst>
          </p:cNvPr>
          <p:cNvSpPr txBox="1"/>
          <p:nvPr/>
        </p:nvSpPr>
        <p:spPr>
          <a:xfrm>
            <a:off x="740110" y="1064034"/>
            <a:ext cx="7663780" cy="1822951"/>
          </a:xfrm>
          <a:prstGeom prst="rect">
            <a:avLst/>
          </a:prstGeom>
          <a:noFill/>
        </p:spPr>
        <p:txBody>
          <a:bodyPr wrap="square" tIns="35131" rtlCol="0"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DAE3F3"/>
                </a:solidFill>
                <a:latin typeface="Gotham HTF Medium" pitchFamily="50" charset="0"/>
              </a:rPr>
              <a:t>PUGA, Sandra; RISSETTI, Gerson.</a:t>
            </a:r>
            <a:r>
              <a:rPr lang="pt-BR" sz="1400" dirty="0">
                <a:solidFill>
                  <a:srgbClr val="DAE3F3"/>
                </a:solidFill>
                <a:latin typeface="Gotham HTF Light" pitchFamily="50" charset="0"/>
              </a:rPr>
              <a:t> Lógica de programação e estruturas de dados. </a:t>
            </a:r>
            <a:r>
              <a:rPr lang="pt-BR" sz="1400" dirty="0">
                <a:solidFill>
                  <a:srgbClr val="DAE3F3"/>
                </a:solidFill>
                <a:latin typeface="Gotham HTF Medium" pitchFamily="50" charset="0"/>
              </a:rPr>
              <a:t>3ª ed. São Paulo: Pearson Universidades, 2016.</a:t>
            </a:r>
          </a:p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DAE3F3"/>
                </a:solidFill>
                <a:latin typeface="Gotham HTF Medium" pitchFamily="50" charset="0"/>
              </a:rPr>
              <a:t>DEITEL, Harvey; DEITEL, Paul. </a:t>
            </a:r>
            <a:r>
              <a:rPr lang="pt-BR" sz="1400" dirty="0">
                <a:solidFill>
                  <a:srgbClr val="DAE3F3"/>
                </a:solidFill>
                <a:latin typeface="Gotham HTF Light" pitchFamily="50" charset="0"/>
              </a:rPr>
              <a:t>Java: como programar</a:t>
            </a:r>
            <a:r>
              <a:rPr lang="pt-BR" sz="1400" dirty="0">
                <a:solidFill>
                  <a:srgbClr val="DAE3F3"/>
                </a:solidFill>
                <a:latin typeface="Gotham HTF Medium" pitchFamily="50" charset="0"/>
              </a:rPr>
              <a:t>. 9ª ed. São Paulo: Pearson Universidades, 2010.</a:t>
            </a:r>
          </a:p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endParaRPr lang="pt-BR" sz="1400" dirty="0">
              <a:solidFill>
                <a:srgbClr val="4472C4">
                  <a:lumMod val="20000"/>
                  <a:lumOff val="80000"/>
                </a:srgbClr>
              </a:solidFill>
              <a:latin typeface="Gotham HTF Light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AE94888-9319-4A26-91D0-703F1A5E4564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3167A-72B5-4C9D-87E7-6850FCA1EBAD}"/>
              </a:ext>
            </a:extLst>
          </p:cNvPr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5" name="Imagem 1">
              <a:extLst>
                <a:ext uri="{FF2B5EF4-FFF2-40B4-BE49-F238E27FC236}">
                  <a16:creationId xmlns:a16="http://schemas.microsoft.com/office/drawing/2014/main" id="{858670EC-BE09-4C9C-A975-F348E74BA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38" y="4118350"/>
              <a:ext cx="815963" cy="219495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96374D34-A8BE-4954-A45D-7F4AB09C9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Copyright </a:t>
              </a: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©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2021 |  </a:t>
              </a:r>
              <a:r>
                <a:rPr kumimoji="0" lang="pt-B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Professor André de Freitas David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Todos os direitos reservados. Reprodução ou divulgação total ou parcial deste documento, é expressamente proibido sem consentimento formal, por escrito, do professor/autor.</a:t>
              </a:r>
            </a:p>
          </p:txBody>
        </p:sp>
      </p:grpSp>
      <p:sp>
        <p:nvSpPr>
          <p:cNvPr id="7" name="CaixaDeTexto 7">
            <a:extLst>
              <a:ext uri="{FF2B5EF4-FFF2-40B4-BE49-F238E27FC236}">
                <a16:creationId xmlns:a16="http://schemas.microsoft.com/office/drawing/2014/main" id="{4CAAD63E-E159-4DFC-AD89-26727C07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lang="pt-BR" sz="1100" kern="1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Gotham HTF Light" pitchFamily="50" charset="0"/>
                <a:ea typeface="+mn-ea"/>
                <a:cs typeface="Gotham HTF Book" pitchFamily="50" charset="0"/>
              </a:rPr>
              <a:t>afdavid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Gotham HTF Light" pitchFamily="50" charset="0"/>
              <a:cs typeface="Gotham HTF Book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8BA5B9-2B14-4BFA-8702-0B895690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2C6E74-9761-41A3-95D6-F7041E940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andrefdavid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Gotham HTF Book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5BDA3AD-39D7-45BF-A0FB-DA6E348BC5CB}"/>
              </a:ext>
            </a:extLst>
          </p:cNvPr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378C77A-B1FF-428B-922B-45FA20B3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61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225627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LOOP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FOR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045560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0DD98E-A892-4152-A3BB-0EE783C173BD}"/>
              </a:ext>
            </a:extLst>
          </p:cNvPr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AULA 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/>
          <p:cNvGrpSpPr/>
          <p:nvPr/>
        </p:nvGrpSpPr>
        <p:grpSpPr>
          <a:xfrm>
            <a:off x="1203830" y="1177896"/>
            <a:ext cx="6736340" cy="2787708"/>
            <a:chOff x="1151443" y="1204510"/>
            <a:chExt cx="6736340" cy="2787708"/>
          </a:xfrm>
        </p:grpSpPr>
        <p:cxnSp>
          <p:nvCxnSpPr>
            <p:cNvPr id="3" name="Conector reto 2">
              <a:extLst>
                <a:ext uri="{FF2B5EF4-FFF2-40B4-BE49-F238E27FC236}">
                  <a16:creationId xmlns:a16="http://schemas.microsoft.com/office/drawing/2014/main" id="{BABC3B73-8D66-4FFE-ACC1-94021CE43490}"/>
                </a:ext>
              </a:extLst>
            </p:cNvPr>
            <p:cNvCxnSpPr>
              <a:cxnSpLocks/>
            </p:cNvCxnSpPr>
            <p:nvPr/>
          </p:nvCxnSpPr>
          <p:spPr>
            <a:xfrm>
              <a:off x="3970987" y="2031136"/>
              <a:ext cx="1202027" cy="0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6">
              <a:extLst>
                <a:ext uri="{FF2B5EF4-FFF2-40B4-BE49-F238E27FC236}">
                  <a16:creationId xmlns:a16="http://schemas.microsoft.com/office/drawing/2014/main" id="{05DC73C2-B893-43A8-B584-FBE6E4C4C304}"/>
                </a:ext>
              </a:extLst>
            </p:cNvPr>
            <p:cNvSpPr txBox="1"/>
            <p:nvPr/>
          </p:nvSpPr>
          <p:spPr>
            <a:xfrm>
              <a:off x="1222880" y="1204510"/>
              <a:ext cx="6664903" cy="40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30000"/>
                </a:lnSpc>
                <a:spcAft>
                  <a:spcPts val="1201"/>
                </a:spcAft>
                <a:defRPr/>
              </a:pPr>
              <a:r>
                <a:rPr lang="pt-BR" sz="1802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Relembrando a aula 4</a:t>
              </a:r>
            </a:p>
          </p:txBody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7F0B9FC2-EE56-4F37-8F3D-28C1F61BED4D}"/>
                </a:ext>
              </a:extLst>
            </p:cNvPr>
            <p:cNvSpPr txBox="1"/>
            <p:nvPr/>
          </p:nvSpPr>
          <p:spPr>
            <a:xfrm>
              <a:off x="1222880" y="2395135"/>
              <a:ext cx="6664903" cy="40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30000"/>
                </a:lnSpc>
                <a:spcAft>
                  <a:spcPts val="1201"/>
                </a:spcAft>
                <a:defRPr/>
              </a:pPr>
              <a:r>
                <a:rPr lang="pt-BR" sz="1802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Trabalhando com </a:t>
              </a:r>
              <a:r>
                <a:rPr lang="pt-BR" sz="1802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branches</a:t>
              </a:r>
              <a:endPara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160FA96B-05C4-4468-B0B0-5845BC0417DA}"/>
                </a:ext>
              </a:extLst>
            </p:cNvPr>
            <p:cNvCxnSpPr>
              <a:cxnSpLocks/>
            </p:cNvCxnSpPr>
            <p:nvPr/>
          </p:nvCxnSpPr>
          <p:spPr>
            <a:xfrm>
              <a:off x="3999562" y="3217000"/>
              <a:ext cx="1202027" cy="0"/>
            </a:xfrm>
            <a:prstGeom prst="line">
              <a:avLst/>
            </a:prstGeom>
            <a:ln w="6350"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E3AB5-9C1D-43C3-8204-75B6117B220C}"/>
                </a:ext>
              </a:extLst>
            </p:cNvPr>
            <p:cNvSpPr txBox="1"/>
            <p:nvPr/>
          </p:nvSpPr>
          <p:spPr>
            <a:xfrm>
              <a:off x="1151443" y="3585760"/>
              <a:ext cx="6664903" cy="406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30000"/>
                </a:lnSpc>
                <a:spcAft>
                  <a:spcPts val="1201"/>
                </a:spcAft>
                <a:defRPr/>
              </a:pPr>
              <a:r>
                <a:rPr lang="pt-BR" sz="1802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Loop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77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3684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RELEMBRANDO A</a:t>
            </a:r>
          </a:p>
          <a:p>
            <a:pPr lvl="0" defTabSz="685800">
              <a:defRPr/>
            </a:pP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AULA 4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937487" y="3089721"/>
            <a:ext cx="3108415" cy="1007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Light"/>
              </a:rPr>
              <a:t>O QUE ERAM: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GIT CHECKOUT, GIT LOG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E LOOP WHILE?</a:t>
            </a:r>
          </a:p>
        </p:txBody>
      </p:sp>
    </p:spTree>
    <p:extLst>
      <p:ext uri="{BB962C8B-B14F-4D97-AF65-F5344CB8AC3E}">
        <p14:creationId xmlns:p14="http://schemas.microsoft.com/office/powerpoint/2010/main" val="8726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4869</Words>
  <Application>Microsoft Office PowerPoint</Application>
  <PresentationFormat>Apresentação na tela (16:9)</PresentationFormat>
  <Paragraphs>456</Paragraphs>
  <Slides>65</Slides>
  <Notes>40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65</vt:i4>
      </vt:variant>
    </vt:vector>
  </HeadingPairs>
  <TitlesOfParts>
    <vt:vector size="82" baseType="lpstr">
      <vt:lpstr>Consolas</vt:lpstr>
      <vt:lpstr>Gotham HTF</vt:lpstr>
      <vt:lpstr>Gotham HTF Book</vt:lpstr>
      <vt:lpstr>Calibri</vt:lpstr>
      <vt:lpstr>ＭＳ Ｐゴシック</vt:lpstr>
      <vt:lpstr>Gotham HTF Bold</vt:lpstr>
      <vt:lpstr>Gotham HTF Medium</vt:lpstr>
      <vt:lpstr>Times New Roman</vt:lpstr>
      <vt:lpstr>Arial</vt:lpstr>
      <vt:lpstr>Roboto</vt:lpstr>
      <vt:lpstr>Roboto Light</vt:lpstr>
      <vt:lpstr>Gotham HTF Light</vt:lpstr>
      <vt:lpstr>9_Tema do Office</vt:lpstr>
      <vt:lpstr>5_Tema do Office</vt:lpstr>
      <vt:lpstr>2_Tema do Office</vt:lpstr>
      <vt:lpstr>3_Tema do Office</vt:lpstr>
      <vt:lpstr>6_Tema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Suéllen Pereira</cp:lastModifiedBy>
  <cp:revision>75</cp:revision>
  <dcterms:created xsi:type="dcterms:W3CDTF">2019-02-15T12:16:11Z</dcterms:created>
  <dcterms:modified xsi:type="dcterms:W3CDTF">2021-02-09T18:16:28Z</dcterms:modified>
</cp:coreProperties>
</file>